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3" r:id="rId1"/>
  </p:sldMasterIdLst>
  <p:notesMasterIdLst>
    <p:notesMasterId r:id="rId15"/>
  </p:notesMasterIdLst>
  <p:handoutMasterIdLst>
    <p:handoutMasterId r:id="rId16"/>
  </p:handoutMasterIdLst>
  <p:sldIdLst>
    <p:sldId id="1015" r:id="rId2"/>
    <p:sldId id="1020" r:id="rId3"/>
    <p:sldId id="1033" r:id="rId4"/>
    <p:sldId id="1022" r:id="rId5"/>
    <p:sldId id="1023" r:id="rId6"/>
    <p:sldId id="1024" r:id="rId7"/>
    <p:sldId id="1025" r:id="rId8"/>
    <p:sldId id="1026" r:id="rId9"/>
    <p:sldId id="1027" r:id="rId10"/>
    <p:sldId id="1035" r:id="rId11"/>
    <p:sldId id="1034" r:id="rId12"/>
    <p:sldId id="1028" r:id="rId13"/>
    <p:sldId id="1036" r:id="rId1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E51E09"/>
    <a:srgbClr val="292929"/>
    <a:srgbClr val="4D4D4D"/>
    <a:srgbClr val="003300"/>
    <a:srgbClr val="015F46"/>
    <a:srgbClr val="FFFF00"/>
    <a:srgbClr val="FF782D"/>
    <a:srgbClr val="F78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 autoAdjust="0"/>
    <p:restoredTop sz="96629" autoAdjust="0"/>
  </p:normalViewPr>
  <p:slideViewPr>
    <p:cSldViewPr>
      <p:cViewPr varScale="1">
        <p:scale>
          <a:sx n="71" d="100"/>
          <a:sy n="71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876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4" y="8"/>
            <a:ext cx="2946249" cy="496731"/>
          </a:xfrm>
          <a:prstGeom prst="rect">
            <a:avLst/>
          </a:prstGeom>
        </p:spPr>
        <p:txBody>
          <a:bodyPr vert="horz" lIns="91965" tIns="45981" rIns="91965" bIns="45981" rtlCol="0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858" y="8"/>
            <a:ext cx="2946247" cy="496731"/>
          </a:xfrm>
          <a:prstGeom prst="rect">
            <a:avLst/>
          </a:prstGeom>
        </p:spPr>
        <p:txBody>
          <a:bodyPr vert="horz" lIns="91965" tIns="45981" rIns="91965" bIns="45981" rtlCol="0"/>
          <a:lstStyle>
            <a:lvl1pPr algn="r">
              <a:defRPr sz="1400"/>
            </a:lvl1pPr>
          </a:lstStyle>
          <a:p>
            <a:fld id="{7D1D3CE9-0417-4C0F-9A07-7B8D14992865}" type="datetimeFigureOut">
              <a:rPr lang="ko-KR" altLang="en-US" smtClean="0"/>
              <a:pPr/>
              <a:t>2016-08-23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4" y="9428341"/>
            <a:ext cx="2946249" cy="496730"/>
          </a:xfrm>
          <a:prstGeom prst="rect">
            <a:avLst/>
          </a:prstGeom>
        </p:spPr>
        <p:txBody>
          <a:bodyPr vert="horz" lIns="91965" tIns="45981" rIns="91965" bIns="45981" rtlCol="0" anchor="b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858" y="9428341"/>
            <a:ext cx="2946247" cy="496730"/>
          </a:xfrm>
          <a:prstGeom prst="rect">
            <a:avLst/>
          </a:prstGeom>
        </p:spPr>
        <p:txBody>
          <a:bodyPr vert="horz" lIns="91965" tIns="45981" rIns="91965" bIns="45981" rtlCol="0" anchor="b"/>
          <a:lstStyle>
            <a:lvl1pPr algn="r">
              <a:defRPr sz="1400"/>
            </a:lvl1pPr>
          </a:lstStyle>
          <a:p>
            <a:fld id="{D5AEB282-7E55-4C2F-BAB6-B90619A7CC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485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4" y="8"/>
            <a:ext cx="2946249" cy="496731"/>
          </a:xfrm>
          <a:prstGeom prst="rect">
            <a:avLst/>
          </a:prstGeom>
        </p:spPr>
        <p:txBody>
          <a:bodyPr vert="horz" lIns="91965" tIns="45981" rIns="91965" bIns="45981" rtlCol="0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858" y="8"/>
            <a:ext cx="2946247" cy="496731"/>
          </a:xfrm>
          <a:prstGeom prst="rect">
            <a:avLst/>
          </a:prstGeom>
        </p:spPr>
        <p:txBody>
          <a:bodyPr vert="horz" lIns="91965" tIns="45981" rIns="91965" bIns="45981" rtlCol="0"/>
          <a:lstStyle>
            <a:lvl1pPr algn="r">
              <a:defRPr sz="1400"/>
            </a:lvl1pPr>
          </a:lstStyle>
          <a:p>
            <a:fld id="{A04B547F-4776-447B-B580-5976E6686518}" type="datetimeFigureOut">
              <a:rPr lang="ko-KR" altLang="en-US" smtClean="0"/>
              <a:pPr/>
              <a:t>2016-08-23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82625"/>
            <a:ext cx="3535362" cy="2652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5" tIns="45981" rIns="91965" bIns="4598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434844" y="3529466"/>
            <a:ext cx="5849719" cy="5574615"/>
          </a:xfrm>
          <a:prstGeom prst="rect">
            <a:avLst/>
          </a:prstGeom>
        </p:spPr>
        <p:txBody>
          <a:bodyPr vert="horz" lIns="91965" tIns="45981" rIns="91965" bIns="45981" rtlCol="0">
            <a:noAutofit/>
          </a:bodyPr>
          <a:lstStyle/>
          <a:p>
            <a:pPr lvl="0"/>
            <a:endParaRPr lang="en-US" altLang="ko-KR" dirty="0" smtClean="0"/>
          </a:p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4" y="9428341"/>
            <a:ext cx="2946249" cy="496730"/>
          </a:xfrm>
          <a:prstGeom prst="rect">
            <a:avLst/>
          </a:prstGeom>
        </p:spPr>
        <p:txBody>
          <a:bodyPr vert="horz" lIns="91965" tIns="45981" rIns="91965" bIns="45981" rtlCol="0" anchor="b"/>
          <a:lstStyle>
            <a:lvl1pPr algn="l">
              <a:defRPr sz="14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372760" y="685225"/>
            <a:ext cx="2946247" cy="496730"/>
          </a:xfrm>
          <a:prstGeom prst="rect">
            <a:avLst/>
          </a:prstGeom>
        </p:spPr>
        <p:txBody>
          <a:bodyPr vert="horz" lIns="91965" tIns="45981" rIns="91965" bIns="45981" rtlCol="0" anchor="b"/>
          <a:lstStyle>
            <a:lvl1pPr algn="r">
              <a:defRPr sz="2400" b="1"/>
            </a:lvl1pPr>
          </a:lstStyle>
          <a:p>
            <a:fld id="{E1540905-E7BF-42C0-B4F2-08D7B1462C4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479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7AC2D-8C6D-4F01-B354-53C5FD51A5C1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4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16682" indent="-27564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0258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43625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198465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425694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866731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307766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748802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1368-FF18-4B1F-A093-5E6F14E153CC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47253" y="9429306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0" rIns="95410" bIns="4770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4AC918-52EE-4244-A6F0-9F4F67AEF70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11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4113" cy="37242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5410" tIns="47700" rIns="95410" bIns="47700"/>
          <a:lstStyle/>
          <a:p>
            <a:pPr eaLnBrk="1" hangingPunct="1">
              <a:defRPr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5386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16682" indent="-27564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0258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43625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198465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425694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866731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307766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748802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1368-FF18-4B1F-A093-5E6F14E153CC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47253" y="9429306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0" rIns="95410" bIns="4770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4AC918-52EE-4244-A6F0-9F4F67AEF70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12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4113" cy="37242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5410" tIns="47700" rIns="95410" bIns="47700"/>
          <a:lstStyle/>
          <a:p>
            <a:pPr eaLnBrk="1" hangingPunct="1">
              <a:defRPr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972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16682" indent="-27564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0258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43625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198465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425694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866731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307766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748802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1368-FF18-4B1F-A093-5E6F14E153CC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ko-KR" sz="1300" dirty="0">
              <a:solidFill>
                <a:srgbClr val="000000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47253" y="9429306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0" rIns="95410" bIns="4770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4AC918-52EE-4244-A6F0-9F4F67AEF70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2</a:t>
            </a:fld>
            <a:endParaRPr kumimoji="0" lang="en-US" altLang="ko-KR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4113" cy="37242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5410" tIns="47700" rIns="95410" bIns="47700"/>
          <a:lstStyle/>
          <a:p>
            <a:pPr eaLnBrk="1" hangingPunct="1">
              <a:defRPr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001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16682" indent="-27564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0258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43625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198465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425694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866731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307766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748802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1368-FF18-4B1F-A093-5E6F14E153CC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47253" y="9429306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0" rIns="95410" bIns="4770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4AC918-52EE-4244-A6F0-9F4F67AEF70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4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4113" cy="37242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5410" tIns="47700" rIns="95410" bIns="47700"/>
          <a:lstStyle/>
          <a:p>
            <a:pPr eaLnBrk="1" hangingPunct="1">
              <a:defRPr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54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16682" indent="-27564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0258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43625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198465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425694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866731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307766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748802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1368-FF18-4B1F-A093-5E6F14E153CC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47253" y="9429306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0" rIns="95410" bIns="4770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4AC918-52EE-4244-A6F0-9F4F67AEF70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5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4113" cy="37242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5410" tIns="47700" rIns="95410" bIns="47700"/>
          <a:lstStyle/>
          <a:p>
            <a:pPr eaLnBrk="1" hangingPunct="1">
              <a:defRPr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921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16682" indent="-27564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0258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43625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198465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425694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866731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307766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748802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1368-FF18-4B1F-A093-5E6F14E153CC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47253" y="9429306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0" rIns="95410" bIns="4770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4AC918-52EE-4244-A6F0-9F4F67AEF70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6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4113" cy="37242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5410" tIns="47700" rIns="95410" bIns="47700"/>
          <a:lstStyle/>
          <a:p>
            <a:pPr eaLnBrk="1" hangingPunct="1">
              <a:defRPr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046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16682" indent="-27564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0258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43625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198465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425694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866731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307766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748802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1368-FF18-4B1F-A093-5E6F14E153CC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47253" y="9429306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0" rIns="95410" bIns="4770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4AC918-52EE-4244-A6F0-9F4F67AEF70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7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4113" cy="37242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5410" tIns="47700" rIns="95410" bIns="47700"/>
          <a:lstStyle/>
          <a:p>
            <a:pPr eaLnBrk="1" hangingPunct="1">
              <a:defRPr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7515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16682" indent="-27564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0258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43625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198465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425694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866731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307766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748802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1368-FF18-4B1F-A093-5E6F14E153CC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47253" y="9429306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0" rIns="95410" bIns="4770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4AC918-52EE-4244-A6F0-9F4F67AEF70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8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4113" cy="37242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5410" tIns="47700" rIns="95410" bIns="47700"/>
          <a:lstStyle/>
          <a:p>
            <a:pPr eaLnBrk="1" hangingPunct="1">
              <a:defRPr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121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16682" indent="-27564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0258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43625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198465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425694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866731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307766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748802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1368-FF18-4B1F-A093-5E6F14E153CC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47253" y="9429306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0" rIns="95410" bIns="4770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4AC918-52EE-4244-A6F0-9F4F67AEF70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9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4113" cy="37242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5410" tIns="47700" rIns="95410" bIns="47700"/>
          <a:lstStyle/>
          <a:p>
            <a:pPr eaLnBrk="1" hangingPunct="1">
              <a:defRPr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370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16682" indent="-27564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0258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543625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1984659" indent="-22051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425694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866731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307766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748802" indent="-22051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4BFE1368-FF18-4B1F-A093-5E6F14E153CC}" type="slidenum">
              <a:rPr lang="en-US" altLang="ko-KR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ko-KR" sz="1300">
              <a:solidFill>
                <a:srgbClr val="000000"/>
              </a:solidFill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47253" y="9429306"/>
            <a:ext cx="2948902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0" tIns="47700" rIns="95410" bIns="47700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4AC918-52EE-4244-A6F0-9F4F67AEF707}" type="slidenum">
              <a:rPr kumimoji="0" lang="en-US" altLang="ko-KR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r" eaLnBrk="1" hangingPunct="1">
                <a:spcBef>
                  <a:spcPct val="0"/>
                </a:spcBef>
              </a:pPr>
              <a:t>10</a:t>
            </a:fld>
            <a:endParaRPr kumimoji="0" lang="en-US" altLang="ko-KR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4113" cy="3724275"/>
          </a:xfrm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5410" tIns="47700" rIns="95410" bIns="47700"/>
          <a:lstStyle/>
          <a:p>
            <a:pPr eaLnBrk="1" hangingPunct="1">
              <a:defRPr/>
            </a:pPr>
            <a:endParaRPr lang="en-US" altLang="ko-KR" sz="16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818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1995" y="1052736"/>
            <a:ext cx="8640960" cy="511256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txBody>
          <a:bodyPr/>
          <a:lstStyle>
            <a:lvl1pPr marL="0" indent="-360000">
              <a:lnSpc>
                <a:spcPct val="120000"/>
              </a:lnSpc>
              <a:buClr>
                <a:schemeClr val="tx2">
                  <a:lumMod val="40000"/>
                  <a:lumOff val="60000"/>
                </a:schemeClr>
              </a:buClr>
              <a:buSzPct val="80000"/>
              <a:buFont typeface="맑은 고딕" pitchFamily="50" charset="-127"/>
              <a:buChar char="▶"/>
              <a:defRPr sz="1800" b="1"/>
            </a:lvl1pPr>
            <a:lvl2pPr marL="720000" indent="-360000">
              <a:lnSpc>
                <a:spcPct val="120000"/>
              </a:lnSpc>
              <a:buClr>
                <a:srgbClr val="0070C0"/>
              </a:buClr>
              <a:buSzPct val="70000"/>
              <a:buFont typeface="맑은 고딕" pitchFamily="50" charset="-127"/>
              <a:buChar char="▷"/>
              <a:defRPr sz="1800" b="1"/>
            </a:lvl2pPr>
            <a:lvl3pPr marL="360000" indent="180000">
              <a:lnSpc>
                <a:spcPct val="120000"/>
              </a:lnSpc>
              <a:buClr>
                <a:srgbClr val="FF0000"/>
              </a:buClr>
              <a:buSzPct val="80000"/>
              <a:buFont typeface="맑은 고딕" pitchFamily="50" charset="-127"/>
              <a:buChar char="▶"/>
              <a:defRPr sz="1800" b="1" spc="0"/>
            </a:lvl3pPr>
            <a:lvl4pPr marL="468000" indent="180000">
              <a:lnSpc>
                <a:spcPct val="120000"/>
              </a:lnSpc>
              <a:buClr>
                <a:srgbClr val="FF0000"/>
              </a:buClr>
              <a:buSzPct val="70000"/>
              <a:buFont typeface="맑은 고딕" pitchFamily="50" charset="-127"/>
              <a:buChar char="▷"/>
              <a:defRPr sz="1800" b="1" spc="-15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540000" indent="180000">
              <a:lnSpc>
                <a:spcPct val="120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  <a:defRPr sz="1800" b="1" spc="-3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셋</a:t>
            </a:r>
            <a:r>
              <a:rPr lang="en-US" altLang="ko-KR" dirty="0" smtClean="0"/>
              <a:t> </a:t>
            </a:r>
            <a:endParaRPr lang="ko-KR" altLang="en-US" dirty="0" smtClean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13978" y="331788"/>
            <a:ext cx="4386014" cy="346050"/>
          </a:xfrm>
          <a:prstGeom prst="rect">
            <a:avLst/>
          </a:prstGeom>
        </p:spPr>
        <p:txBody>
          <a:bodyPr/>
          <a:lstStyle>
            <a:lvl1pPr algn="l">
              <a:defRPr sz="1600" b="1" spc="0" baseline="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419475" y="6519863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DEC2FE-B0DB-4456-877E-D7AACC38A9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39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ppt속지상부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201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16016" y="1988840"/>
            <a:ext cx="3528392" cy="346050"/>
          </a:xfrm>
          <a:prstGeom prst="rect">
            <a:avLst/>
          </a:prstGeom>
        </p:spPr>
        <p:txBody>
          <a:bodyPr/>
          <a:lstStyle>
            <a:lvl1pPr algn="l">
              <a:defRPr sz="2000" b="1" spc="300" baseline="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99992" y="2780927"/>
            <a:ext cx="3816424" cy="3660601"/>
          </a:xfrm>
          <a:prstGeom prst="rect">
            <a:avLst/>
          </a:prstGeom>
          <a:ln>
            <a:noFill/>
            <a:prstDash val="lgDash"/>
          </a:ln>
        </p:spPr>
        <p:txBody>
          <a:bodyPr/>
          <a:lstStyle>
            <a:lvl1pPr marL="360000" indent="360000">
              <a:lnSpc>
                <a:spcPct val="120000"/>
              </a:lnSpc>
              <a:buClr>
                <a:schemeClr val="tx2">
                  <a:lumMod val="40000"/>
                  <a:lumOff val="60000"/>
                </a:schemeClr>
              </a:buClr>
              <a:buSzPct val="80000"/>
              <a:buFont typeface="+mj-lt"/>
              <a:buAutoNum type="romanUcPeriod"/>
              <a:defRPr sz="2000" b="1">
                <a:solidFill>
                  <a:srgbClr val="0070C0"/>
                </a:solidFill>
              </a:defRPr>
            </a:lvl1pPr>
            <a:lvl2pPr marL="360000" indent="360000">
              <a:lnSpc>
                <a:spcPct val="120000"/>
              </a:lnSpc>
              <a:buClr>
                <a:srgbClr val="0070C0"/>
              </a:buClr>
              <a:buSzPct val="7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60000" indent="0">
              <a:lnSpc>
                <a:spcPct val="120000"/>
              </a:lnSpc>
              <a:buClr>
                <a:srgbClr val="FF0000"/>
              </a:buClr>
              <a:buSzPct val="80000"/>
              <a:buFont typeface="맑은 고딕" pitchFamily="50" charset="-127"/>
              <a:buNone/>
              <a:defRPr sz="1600" spc="-150"/>
            </a:lvl3pPr>
            <a:lvl4pPr marL="360000" indent="0">
              <a:lnSpc>
                <a:spcPct val="120000"/>
              </a:lnSpc>
              <a:buClr>
                <a:srgbClr val="FF0000"/>
              </a:buClr>
              <a:buSzPct val="70000"/>
              <a:buFont typeface="맑은 고딕" pitchFamily="50" charset="-127"/>
              <a:buNone/>
              <a:defRPr sz="1600" spc="-150"/>
            </a:lvl4pPr>
            <a:lvl5pPr marL="540000" indent="180000">
              <a:lnSpc>
                <a:spcPct val="120000"/>
              </a:lnSpc>
              <a:buClr>
                <a:srgbClr val="0070C0"/>
              </a:buClr>
              <a:buSzPct val="50000"/>
              <a:buFont typeface="Wingdings" pitchFamily="2" charset="2"/>
              <a:buChar char="l"/>
              <a:defRPr sz="1600" b="0" spc="-15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419475" y="6519863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C00187CB-D2A0-4CB0-AAEB-E08C0D1499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03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8628"/>
            <a:ext cx="9144000" cy="6858000"/>
          </a:xfrm>
          <a:prstGeom prst="rect">
            <a:avLst/>
          </a:prstGeom>
          <a:gradFill flip="none" rotWithShape="1">
            <a:gsLst>
              <a:gs pos="1000">
                <a:schemeClr val="bg1"/>
              </a:gs>
              <a:gs pos="20000">
                <a:schemeClr val="bg1"/>
              </a:gs>
              <a:gs pos="50000">
                <a:schemeClr val="bg1"/>
              </a:gs>
              <a:gs pos="63000">
                <a:schemeClr val="bg1"/>
              </a:gs>
              <a:gs pos="95000">
                <a:schemeClr val="accent5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pc="-15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011141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cap="all" spc="-150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276872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spc="-150"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47936" y="635774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pc="-150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prstClr val="black"/>
                </a:solidFill>
              </a:rPr>
              <a:t>Practice and Plan of Financing Innovation for Creative Finance Activation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212976"/>
            <a:ext cx="146568" cy="36724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916832"/>
            <a:ext cx="146568" cy="19874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3904297"/>
            <a:ext cx="7668344" cy="0"/>
          </a:xfrm>
          <a:prstGeom prst="line">
            <a:avLst/>
          </a:prstGeom>
          <a:ln>
            <a:gradFill>
              <a:gsLst>
                <a:gs pos="0">
                  <a:schemeClr val="tx2">
                    <a:lumMod val="50000"/>
                  </a:schemeClr>
                </a:gs>
                <a:gs pos="50000">
                  <a:schemeClr val="tx2">
                    <a:lumMod val="50000"/>
                    <a:alpha val="52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C:\Users\Risingdream\Pictures\121f47_6ee7ddc1c5fa460983336fcaf7ec8494_png_srz_1185_905_85_22_0_50_1_20_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01" t="97" r="-9231" b="40986"/>
          <a:stretch/>
        </p:blipFill>
        <p:spPr bwMode="auto">
          <a:xfrm>
            <a:off x="4947408" y="5509502"/>
            <a:ext cx="4499928" cy="13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 txBox="1">
            <a:spLocks/>
          </p:cNvSpPr>
          <p:nvPr userDrawn="1"/>
        </p:nvSpPr>
        <p:spPr>
          <a:xfrm>
            <a:off x="234504" y="6356350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 spc="-150"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AA355-F848-4121-921E-58CC0DD21412}" type="slidenum">
              <a:rPr kumimoji="1" lang="ko-KR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0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5756D-56F1-41F9-B1D5-C63A28D8DD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3" name="그림 10" descr="표지배경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직선 연결선 3"/>
          <p:cNvCxnSpPr/>
          <p:nvPr userDrawn="1"/>
        </p:nvCxnSpPr>
        <p:spPr>
          <a:xfrm>
            <a:off x="4427538" y="3429000"/>
            <a:ext cx="4733925" cy="0"/>
          </a:xfrm>
          <a:prstGeom prst="line">
            <a:avLst/>
          </a:prstGeom>
          <a:ln w="76200">
            <a:solidFill>
              <a:srgbClr val="005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15" descr="KSP풀네임조합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549275"/>
            <a:ext cx="17224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4432448" y="2797548"/>
            <a:ext cx="4716000" cy="6070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4574620" y="3867150"/>
            <a:ext cx="4716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46453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표지배경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연결선 4"/>
          <p:cNvCxnSpPr/>
          <p:nvPr userDrawn="1"/>
        </p:nvCxnSpPr>
        <p:spPr>
          <a:xfrm>
            <a:off x="4427538" y="3429000"/>
            <a:ext cx="4733925" cy="0"/>
          </a:xfrm>
          <a:prstGeom prst="line">
            <a:avLst/>
          </a:prstGeom>
          <a:ln w="76200">
            <a:solidFill>
              <a:srgbClr val="005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15" descr="KSP풀네임조합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549275"/>
            <a:ext cx="17224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32448" y="2797548"/>
            <a:ext cx="4716000" cy="6070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74620" y="3867150"/>
            <a:ext cx="4716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6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8" descr="ppt속지상부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419475" y="65373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70C0"/>
                </a:solidFill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5ABBD-4B6A-48A4-8ECE-02522B80636C}" type="slidenum">
              <a:rPr kumimoji="1"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49238" y="6353175"/>
            <a:ext cx="8891587" cy="0"/>
          </a:xfrm>
          <a:prstGeom prst="line">
            <a:avLst/>
          </a:prstGeom>
          <a:ln w="38100">
            <a:solidFill>
              <a:srgbClr val="019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그림 11" descr="좌우조합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432550"/>
            <a:ext cx="700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그림 14" descr="kdi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524625"/>
            <a:ext cx="889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 descr="C:\Users\master\Desktop\기재부 로고(영문).PNG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04" y="6490347"/>
            <a:ext cx="871297" cy="267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6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7" r:id="rId3"/>
    <p:sldLayoutId id="2147483738" r:id="rId4"/>
    <p:sldLayoutId id="214748373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부제목 2"/>
          <p:cNvSpPr>
            <a:spLocks noGrp="1"/>
          </p:cNvSpPr>
          <p:nvPr>
            <p:ph type="subTitle" idx="1"/>
          </p:nvPr>
        </p:nvSpPr>
        <p:spPr bwMode="auto">
          <a:xfrm>
            <a:off x="1468104" y="5885656"/>
            <a:ext cx="6192663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ko-KR" sz="1300" b="1" dirty="0" smtClean="0">
                <a:latin typeface="Trebuchet MS" pitchFamily="34" charset="0"/>
              </a:rPr>
              <a:t>Ministry </a:t>
            </a:r>
            <a:r>
              <a:rPr lang="en-US" altLang="ko-KR" sz="1300" b="1" dirty="0">
                <a:latin typeface="Trebuchet MS" pitchFamily="34" charset="0"/>
              </a:rPr>
              <a:t>of Strategy and Finance of Korea</a:t>
            </a:r>
          </a:p>
          <a:p>
            <a:pPr algn="ctr" eaLnBrk="1" hangingPunct="1"/>
            <a:r>
              <a:rPr lang="en-US" altLang="ko-KR" sz="1300" b="1" dirty="0" smtClean="0">
                <a:latin typeface="Trebuchet MS" pitchFamily="34" charset="0"/>
              </a:rPr>
              <a:t>Korea Development Institute (KDI)</a:t>
            </a:r>
            <a:endParaRPr lang="en-US" altLang="ko-KR" sz="1300" b="1" dirty="0">
              <a:latin typeface="Trebuchet MS" pitchFamily="34" charset="0"/>
            </a:endParaRPr>
          </a:p>
          <a:p>
            <a:pPr algn="ctr" eaLnBrk="1" hangingPunct="1"/>
            <a:r>
              <a:rPr lang="en-US" altLang="ko-KR" sz="1300" b="1" dirty="0" smtClean="0">
                <a:latin typeface="Trebuchet MS" pitchFamily="34" charset="0"/>
              </a:rPr>
              <a:t>Ministry of Education and Sciences of Bulgaria</a:t>
            </a:r>
            <a:endParaRPr lang="ko-KR" altLang="en-US" sz="1300" b="1" dirty="0" smtClean="0">
              <a:latin typeface="Trebuchet MS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97096" y="1772816"/>
            <a:ext cx="8712968" cy="1631603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Trebuchet MS" pitchFamily="34" charset="0"/>
              </a:rPr>
              <a:t>2016/17 Knowledge </a:t>
            </a:r>
            <a:r>
              <a:rPr lang="en-US" altLang="ko-KR" dirty="0">
                <a:latin typeface="Trebuchet MS" pitchFamily="34" charset="0"/>
              </a:rPr>
              <a:t>Sharing Program </a:t>
            </a:r>
            <a:r>
              <a:rPr lang="en-US" altLang="ko-KR" dirty="0" smtClean="0">
                <a:latin typeface="Trebuchet MS" pitchFamily="34" charset="0"/>
              </a:rPr>
              <a:t>with Bulgaria</a:t>
            </a:r>
            <a:br>
              <a:rPr lang="en-US" altLang="ko-KR" dirty="0" smtClean="0">
                <a:latin typeface="Trebuchet MS" pitchFamily="34" charset="0"/>
              </a:rPr>
            </a:br>
            <a:r>
              <a:rPr lang="en-US" altLang="ko-KR" dirty="0" smtClean="0">
                <a:latin typeface="Trebuchet MS" pitchFamily="34" charset="0"/>
              </a:rPr>
              <a:t> </a:t>
            </a:r>
            <a:br>
              <a:rPr lang="en-US" altLang="ko-KR" dirty="0" smtClean="0">
                <a:latin typeface="Trebuchet MS" pitchFamily="34" charset="0"/>
              </a:rPr>
            </a:br>
            <a:r>
              <a:rPr lang="en-US" altLang="ko-KR" sz="2400" dirty="0"/>
              <a:t>Governance, Operation and </a:t>
            </a:r>
            <a:r>
              <a:rPr lang="en-US" altLang="ko-KR" sz="2400" dirty="0" smtClean="0"/>
              <a:t>Funding </a:t>
            </a:r>
            <a:r>
              <a:rPr lang="en-US" altLang="ko-KR" sz="2400" dirty="0"/>
              <a:t>Instruments of </a:t>
            </a:r>
            <a:r>
              <a:rPr lang="ko-KR" altLang="ko-KR" sz="2400" dirty="0"/>
              <a:t/>
            </a:r>
            <a:br>
              <a:rPr lang="ko-KR" altLang="ko-KR" sz="2400" dirty="0"/>
            </a:br>
            <a:r>
              <a:rPr lang="en-US" altLang="ko-KR" sz="2400" dirty="0"/>
              <a:t>A New Promotion Agency for Research and Innovation</a:t>
            </a:r>
            <a:r>
              <a:rPr lang="ko-KR" altLang="ko-KR" sz="2400" dirty="0"/>
              <a:t/>
            </a:r>
            <a:br>
              <a:rPr lang="ko-KR" altLang="ko-KR" sz="2400" dirty="0"/>
            </a:br>
            <a:r>
              <a:rPr lang="en-US" altLang="ko-KR" dirty="0" smtClean="0">
                <a:latin typeface="Trebuchet MS" pitchFamily="34" charset="0"/>
              </a:rPr>
              <a:t/>
            </a:r>
            <a:br>
              <a:rPr lang="en-US" altLang="ko-KR" dirty="0" smtClean="0">
                <a:latin typeface="Trebuchet MS" pitchFamily="34" charset="0"/>
              </a:rPr>
            </a:br>
            <a:endParaRPr lang="ko-KR" altLang="en-US" sz="2200" dirty="0">
              <a:latin typeface="Trebuchet MS" pitchFamily="34" charset="0"/>
            </a:endParaRPr>
          </a:p>
        </p:txBody>
      </p:sp>
      <p:sp>
        <p:nvSpPr>
          <p:cNvPr id="5" name="Rectangle 19"/>
          <p:cNvSpPr txBox="1">
            <a:spLocks noChangeArrowheads="1"/>
          </p:cNvSpPr>
          <p:nvPr/>
        </p:nvSpPr>
        <p:spPr bwMode="gray">
          <a:xfrm>
            <a:off x="1555068" y="3969073"/>
            <a:ext cx="6030804" cy="11881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en-US" altLang="ko-KR" sz="2000" b="1" kern="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나눔고딕 ExtraBold" pitchFamily="50" charset="-127"/>
                <a:cs typeface="Arial"/>
              </a:rPr>
              <a:t>Tae Young SHIN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ko-KR" b="1" kern="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나눔고딕 ExtraBold" pitchFamily="50" charset="-127"/>
                <a:cs typeface="Arial"/>
              </a:rPr>
              <a:t>Science and Technology Policy Institute</a:t>
            </a:r>
          </a:p>
          <a:p>
            <a:pPr algn="ctr">
              <a:spcAft>
                <a:spcPts val="0"/>
              </a:spcAft>
              <a:defRPr/>
            </a:pPr>
            <a:endParaRPr lang="en-US" altLang="ko-KR" b="1" kern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나눔고딕 ExtraBold" pitchFamily="50" charset="-127"/>
              <a:cs typeface="Arial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ko-KR" sz="1300" b="1" kern="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나눔고딕 ExtraBold" pitchFamily="50" charset="-127"/>
                <a:cs typeface="Arial"/>
              </a:rPr>
              <a:t>Aug. 29, 2016</a:t>
            </a:r>
          </a:p>
        </p:txBody>
      </p:sp>
    </p:spTree>
    <p:extLst>
      <p:ext uri="{BB962C8B-B14F-4D97-AF65-F5344CB8AC3E}">
        <p14:creationId xmlns:p14="http://schemas.microsoft.com/office/powerpoint/2010/main" val="87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39262" y="188640"/>
            <a:ext cx="6553200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NRF organization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0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39262" y="188640"/>
            <a:ext cx="6553200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PARI organization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94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39262" y="188640"/>
            <a:ext cx="6553200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Issues to be considered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 b="1" dirty="0">
                <a:latin typeface="+mn-ea"/>
                <a:cs typeface="Arial Unicode MS" panose="020B0604020202020204" pitchFamily="50" charset="-127"/>
              </a:rPr>
              <a:t>Level of governance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+mn-ea"/>
                <a:cs typeface="Arial Unicode MS" panose="020B0604020202020204" pitchFamily="50" charset="-127"/>
              </a:rPr>
              <a:t>NIS system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+mn-ea"/>
                <a:cs typeface="Arial Unicode MS" panose="020B0604020202020204" pitchFamily="50" charset="-127"/>
              </a:rPr>
              <a:t>MES level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+mn-ea"/>
                <a:cs typeface="Arial Unicode MS" panose="020B0604020202020204" pitchFamily="50" charset="-127"/>
              </a:rPr>
              <a:t>PARI level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 b="1" dirty="0">
                <a:latin typeface="+mn-ea"/>
                <a:cs typeface="Arial Unicode MS" panose="020B0604020202020204" pitchFamily="50" charset="-127"/>
              </a:rPr>
              <a:t>Expected role of PARI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+mn-ea"/>
                <a:cs typeface="Arial Unicode MS" panose="020B0604020202020204" pitchFamily="50" charset="-127"/>
              </a:rPr>
              <a:t>Coordination / secretariat to coordinating committee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+mn-ea"/>
                <a:cs typeface="Arial Unicode MS" panose="020B0604020202020204" pitchFamily="50" charset="-127"/>
              </a:rPr>
              <a:t>R&amp;D </a:t>
            </a:r>
            <a:r>
              <a:rPr lang="en-US" altLang="ko-KR" sz="1800" dirty="0" smtClean="0">
                <a:latin typeface="+mn-ea"/>
                <a:cs typeface="Arial Unicode MS" panose="020B0604020202020204" pitchFamily="50" charset="-127"/>
              </a:rPr>
              <a:t>management</a:t>
            </a:r>
          </a:p>
          <a:p>
            <a:pPr lvl="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spc="0" dirty="0" smtClean="0">
                <a:latin typeface="+mn-ea"/>
                <a:cs typeface="Arial Unicode MS" panose="020B0604020202020204" pitchFamily="50" charset="-127"/>
              </a:rPr>
              <a:t>Project mgmt.</a:t>
            </a:r>
          </a:p>
          <a:p>
            <a:pPr lvl="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spc="0" dirty="0" smtClean="0">
                <a:latin typeface="+mn-ea"/>
                <a:cs typeface="Arial Unicode MS" panose="020B0604020202020204" pitchFamily="50" charset="-127"/>
              </a:rPr>
              <a:t>Budget control</a:t>
            </a:r>
            <a:endParaRPr lang="ko-KR" altLang="en-US" sz="1800" b="1" spc="0" dirty="0">
              <a:latin typeface="+mn-ea"/>
              <a:cs typeface="Arial Unicode MS" panose="020B0604020202020204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 b="1" dirty="0" smtClean="0">
                <a:latin typeface="+mn-ea"/>
              </a:rPr>
              <a:t>Benchmarking of Korea’s practice</a:t>
            </a:r>
            <a:endParaRPr lang="ko-KR" altLang="en-US" sz="1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3906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187CB-D2A0-4CB0-AAEB-E08C0D1499A8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Thank you !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04436177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39262" y="188640"/>
            <a:ext cx="6553200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Contents</a:t>
            </a:r>
            <a:r>
              <a:rPr kumimoji="0" lang="ko-KR" altLang="en-US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ko-KR" sz="1800" b="1" dirty="0" smtClean="0"/>
              <a:t>Why Governance</a:t>
            </a:r>
            <a:r>
              <a:rPr lang="ko-KR" altLang="en-US" sz="1800" b="1" dirty="0" smtClean="0"/>
              <a:t> </a:t>
            </a:r>
            <a:r>
              <a:rPr lang="en-US" altLang="ko-KR" sz="1800" b="1" dirty="0" smtClean="0"/>
              <a:t>?</a:t>
            </a:r>
          </a:p>
          <a:p>
            <a:pPr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ko-KR" dirty="0" smtClean="0"/>
              <a:t>Schematic presentation of NIS governance</a:t>
            </a:r>
          </a:p>
          <a:p>
            <a:pPr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ko-KR" sz="1800" b="1" dirty="0" smtClean="0"/>
              <a:t>Korea’s governance</a:t>
            </a:r>
          </a:p>
          <a:p>
            <a:pPr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ko-KR" dirty="0" smtClean="0"/>
              <a:t>Bulgaria’s governance</a:t>
            </a:r>
          </a:p>
          <a:p>
            <a:pPr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ko-KR" sz="1800" b="1" dirty="0" smtClean="0"/>
              <a:t>WB’s proposal</a:t>
            </a:r>
          </a:p>
          <a:p>
            <a:pPr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ko-KR" sz="1800" b="1" dirty="0" smtClean="0"/>
              <a:t>Process of R&amp;D policy-making in Korea</a:t>
            </a:r>
          </a:p>
          <a:p>
            <a:pPr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ko-KR" dirty="0" smtClean="0"/>
              <a:t>Life cycle of R&amp;D project</a:t>
            </a:r>
          </a:p>
          <a:p>
            <a:pPr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ko-KR" sz="1800" b="1" dirty="0" smtClean="0"/>
              <a:t>Issues to be considered</a:t>
            </a:r>
          </a:p>
          <a:p>
            <a:pPr>
              <a:lnSpc>
                <a:spcPct val="200000"/>
              </a:lnSpc>
              <a:buClrTx/>
              <a:buFont typeface="Wingdings" panose="05000000000000000000" pitchFamily="2" charset="2"/>
              <a:buChar char="§"/>
            </a:pP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4949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41995" y="908720"/>
            <a:ext cx="8640960" cy="5472608"/>
          </a:xfrm>
        </p:spPr>
        <p:txBody>
          <a:bodyPr/>
          <a:lstStyle/>
          <a:p>
            <a:pPr marL="0" indent="360000">
              <a:buClrTx/>
              <a:buFont typeface="Wingdings" panose="05000000000000000000" pitchFamily="2" charset="2"/>
              <a:buChar char="§"/>
            </a:pPr>
            <a:r>
              <a:rPr lang="en-US" altLang="ko-KR" sz="1800" b="1" dirty="0" smtClean="0"/>
              <a:t>Governance </a:t>
            </a:r>
            <a:r>
              <a:rPr lang="en-US" altLang="ko-KR" sz="1800" b="1" dirty="0" smtClean="0"/>
              <a:t>relates</a:t>
            </a:r>
            <a:r>
              <a:rPr lang="ko-KR" altLang="en-US" sz="1800" b="1" dirty="0" smtClean="0"/>
              <a:t> </a:t>
            </a:r>
            <a:endParaRPr lang="en-US" altLang="ko-KR" sz="1800" b="1" dirty="0" smtClean="0"/>
          </a:p>
          <a:p>
            <a:pPr marL="720000" lvl="5" indent="-360000"/>
            <a:r>
              <a:rPr lang="en-US" altLang="ko-KR" sz="1800" b="1" spc="0" dirty="0" smtClean="0"/>
              <a:t>to </a:t>
            </a:r>
            <a:r>
              <a:rPr lang="en-US" altLang="ko-KR" sz="1800" b="1" spc="0" dirty="0">
                <a:latin typeface="+mn-ea"/>
              </a:rPr>
              <a:t>"the processes of interaction and decision-making among the actors involved in a collective problem that lead to the creation, reinforcement, or reproduction of social norms and </a:t>
            </a:r>
            <a:r>
              <a:rPr lang="en-US" altLang="ko-KR" sz="1800" b="1" spc="0" dirty="0" smtClean="0">
                <a:latin typeface="+mn-ea"/>
              </a:rPr>
              <a:t>institutions.</a:t>
            </a:r>
          </a:p>
          <a:p>
            <a:pPr marL="0" lvl="5" indent="-360000">
              <a:buFont typeface="Wingdings" panose="05000000000000000000" pitchFamily="2" charset="2"/>
              <a:buChar char="§"/>
            </a:pPr>
            <a:r>
              <a:rPr lang="en-US" altLang="ko-KR" sz="1800" b="1" dirty="0" smtClean="0">
                <a:latin typeface="+mn-ea"/>
              </a:rPr>
              <a:t>Well-structured governance is necessary, because of (OECD 2005)</a:t>
            </a:r>
          </a:p>
          <a:p>
            <a:pPr marL="720000" lvl="7" indent="-360000"/>
            <a:r>
              <a:rPr lang="en-US" altLang="ko-KR" sz="1800" b="1" spc="0" dirty="0" smtClean="0">
                <a:latin typeface="+mn-ea"/>
              </a:rPr>
              <a:t>Competing </a:t>
            </a:r>
            <a:r>
              <a:rPr lang="en-US" altLang="ko-KR" sz="1800" b="1" spc="0" dirty="0" smtClean="0">
                <a:latin typeface="+mn-ea"/>
              </a:rPr>
              <a:t>rationales over individual policy domains</a:t>
            </a:r>
            <a:endParaRPr lang="en-US" altLang="ko-KR" sz="1800" b="1" spc="0" dirty="0" smtClean="0">
              <a:latin typeface="+mn-ea"/>
            </a:endParaRPr>
          </a:p>
          <a:p>
            <a:pPr marL="720000" lvl="7" indent="-360000"/>
            <a:r>
              <a:rPr lang="en-US" altLang="ko-KR" sz="1800" b="1" spc="0" dirty="0" smtClean="0">
                <a:latin typeface="+mn-ea"/>
              </a:rPr>
              <a:t>Short-termism in resource allocation, undermining log-term strategy</a:t>
            </a:r>
            <a:endParaRPr lang="en-US" altLang="ko-KR" sz="1800" b="1" spc="0" dirty="0" smtClean="0">
              <a:latin typeface="+mn-ea"/>
            </a:endParaRPr>
          </a:p>
          <a:p>
            <a:pPr marL="720000" lvl="7" indent="-360000"/>
            <a:r>
              <a:rPr lang="en-US" altLang="ko-KR" sz="1800" b="1" spc="0" dirty="0" smtClean="0">
                <a:latin typeface="+mn-ea"/>
              </a:rPr>
              <a:t>Different </a:t>
            </a:r>
            <a:r>
              <a:rPr lang="en-US" altLang="ko-KR" sz="1800" b="1" spc="0" dirty="0" smtClean="0">
                <a:latin typeface="+mn-ea"/>
              </a:rPr>
              <a:t>views and </a:t>
            </a:r>
            <a:r>
              <a:rPr lang="en-US" altLang="ko-KR" sz="1800" b="1" spc="0" dirty="0" smtClean="0">
                <a:latin typeface="+mn-ea"/>
              </a:rPr>
              <a:t>understanding of innovation policy</a:t>
            </a:r>
            <a:endParaRPr lang="en-US" altLang="ko-KR" sz="1800" b="1" spc="0" dirty="0" smtClean="0">
              <a:latin typeface="+mn-ea"/>
            </a:endParaRPr>
          </a:p>
          <a:p>
            <a:pPr marL="720000" lvl="7" indent="-360000"/>
            <a:r>
              <a:rPr lang="en-US" altLang="ko-KR" sz="1800" b="1" dirty="0" smtClean="0">
                <a:latin typeface="+mn-ea"/>
              </a:rPr>
              <a:t>Fragmentation ad segmentation, etc.</a:t>
            </a:r>
          </a:p>
          <a:p>
            <a:pPr marL="360000" lvl="7" indent="-360000">
              <a:buFont typeface="Wingdings" panose="05000000000000000000" pitchFamily="2" charset="2"/>
              <a:buChar char="§"/>
            </a:pPr>
            <a:r>
              <a:rPr lang="en-US" altLang="ko-KR" sz="1800" b="1" spc="0" dirty="0" smtClean="0">
                <a:latin typeface="+mn-ea"/>
              </a:rPr>
              <a:t>Well-structured governance </a:t>
            </a:r>
            <a:r>
              <a:rPr lang="en-US" altLang="ko-KR" sz="1800" b="1" dirty="0" smtClean="0">
                <a:latin typeface="+mn-ea"/>
              </a:rPr>
              <a:t>and efficient R&amp;D management would increase</a:t>
            </a:r>
            <a:endParaRPr lang="en-US" altLang="ko-KR" sz="1800" b="1" spc="0" dirty="0" smtClean="0">
              <a:latin typeface="+mn-ea"/>
            </a:endParaRPr>
          </a:p>
          <a:p>
            <a:pPr marL="720000" lvl="8" indent="-360000"/>
            <a:r>
              <a:rPr lang="en-US" altLang="ko-KR" sz="1800" b="1" dirty="0" smtClean="0">
                <a:latin typeface="+mn-ea"/>
              </a:rPr>
              <a:t>Rationality</a:t>
            </a:r>
          </a:p>
          <a:p>
            <a:pPr marL="720000" lvl="8" indent="-360000"/>
            <a:r>
              <a:rPr lang="en-US" altLang="ko-KR" sz="1800" b="1" spc="0" dirty="0" smtClean="0">
                <a:latin typeface="+mn-ea"/>
              </a:rPr>
              <a:t>Transparency</a:t>
            </a:r>
          </a:p>
          <a:p>
            <a:pPr marL="720000" lvl="8" indent="-360000"/>
            <a:endParaRPr lang="en-US" altLang="ko-KR" sz="1800" b="1" spc="0" dirty="0" smtClean="0">
              <a:latin typeface="+mn-ea"/>
            </a:endParaRPr>
          </a:p>
          <a:p>
            <a:pPr marL="360000" lvl="8" indent="-360000">
              <a:buFont typeface="맑은 고딕" panose="020B0503020000020004" pitchFamily="50" charset="-127"/>
              <a:buChar char="☞"/>
            </a:pPr>
            <a:r>
              <a:rPr lang="en-US" altLang="ko-KR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Eventually, increases R&amp;D investment </a:t>
            </a:r>
          </a:p>
          <a:p>
            <a:pPr marL="360000" lvl="8" indent="-360000">
              <a:buFont typeface="맑은 고딕" panose="020B0503020000020004" pitchFamily="50" charset="-127"/>
              <a:buChar char="☞"/>
            </a:pPr>
            <a:r>
              <a:rPr lang="en-US" altLang="ko-KR" b="1" i="1" spc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Brings more technological innovation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EC2FE-B0DB-4456-877E-D7AACC38A918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39262" y="188640"/>
            <a:ext cx="6553200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Why does the governance matter?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69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39262" y="188640"/>
            <a:ext cx="7993178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Schematic presentation of G-structure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58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39262" y="188640"/>
            <a:ext cx="6553200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Korea</a:t>
            </a:r>
            <a:r>
              <a:rPr kumimoji="0" lang="en-US" altLang="ko-KR" sz="2800" dirty="0" smtClean="0">
                <a:solidFill>
                  <a:srgbClr val="FFFF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s NIS governance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89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39262" y="188640"/>
            <a:ext cx="6553200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Bulgaria</a:t>
            </a:r>
            <a:r>
              <a:rPr kumimoji="0" lang="en-US" altLang="ko-KR" sz="2800" dirty="0" smtClean="0">
                <a:solidFill>
                  <a:srgbClr val="FFFF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s NIS governance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344"/>
            <a:ext cx="9124456" cy="5904656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 rot="18945878">
            <a:off x="4102565" y="1860276"/>
            <a:ext cx="1818452" cy="5335654"/>
          </a:xfrm>
          <a:prstGeom prst="ellipse">
            <a:avLst/>
          </a:prstGeom>
          <a:noFill/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858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39262" y="188640"/>
            <a:ext cx="6553200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WB</a:t>
            </a:r>
            <a:r>
              <a:rPr kumimoji="0" lang="en-US" altLang="ko-KR" sz="2800" dirty="0" smtClean="0">
                <a:solidFill>
                  <a:srgbClr val="FFFF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s proposal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69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39262" y="188640"/>
            <a:ext cx="6553200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Process of R&amp;D policy-making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" y="908720"/>
            <a:ext cx="9125327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39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39262" y="188640"/>
            <a:ext cx="6553200" cy="542925"/>
          </a:xfrm>
          <a:prstGeom prst="roundRect">
            <a:avLst>
              <a:gd name="adj" fmla="val 11745"/>
            </a:avLst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171450" indent="-17145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–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50000"/>
              </a:spcBef>
              <a:buClrTx/>
              <a:buSzPct val="130000"/>
              <a:buFontTx/>
              <a:buNone/>
            </a:pPr>
            <a:r>
              <a:rPr kumimoji="0" lang="en-US" altLang="ko-KR" sz="2800" dirty="0" smtClean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Life cycle of R&amp;D project</a:t>
            </a:r>
            <a:endParaRPr kumimoji="0" lang="ko-KR" altLang="en-US" sz="2800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51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32887</TotalTime>
  <Words>251</Words>
  <Application>Microsoft Office PowerPoint</Application>
  <PresentationFormat>화면 슬라이드 쇼(4:3)</PresentationFormat>
  <Paragraphs>74</Paragraphs>
  <Slides>13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HY헤드라인M</vt:lpstr>
      <vt:lpstr>굴림</vt:lpstr>
      <vt:lpstr>나눔고딕 ExtraBold</vt:lpstr>
      <vt:lpstr>맑은 고딕</vt:lpstr>
      <vt:lpstr>Arial</vt:lpstr>
      <vt:lpstr>Times New Roman</vt:lpstr>
      <vt:lpstr>Trebuchet MS</vt:lpstr>
      <vt:lpstr>Wingdings</vt:lpstr>
      <vt:lpstr>1_Office 테마</vt:lpstr>
      <vt:lpstr>2016/17 Knowledge Sharing Program with Bulgaria   Governance, Operation and Funding Instruments of  A New Promotion Agency for Research and Innovation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!</vt:lpstr>
    </vt:vector>
  </TitlesOfParts>
  <Company>koscom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check</dc:creator>
  <cp:lastModifiedBy>shin taeyoung</cp:lastModifiedBy>
  <cp:revision>5924</cp:revision>
  <cp:lastPrinted>2016-08-23T02:48:09Z</cp:lastPrinted>
  <dcterms:created xsi:type="dcterms:W3CDTF">2009-12-12T07:08:34Z</dcterms:created>
  <dcterms:modified xsi:type="dcterms:W3CDTF">2016-08-23T06:59:57Z</dcterms:modified>
</cp:coreProperties>
</file>